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21"/>
  </p:notesMasterIdLst>
  <p:sldIdLst>
    <p:sldId id="256" r:id="rId4"/>
    <p:sldId id="308" r:id="rId5"/>
    <p:sldId id="257" r:id="rId6"/>
    <p:sldId id="285" r:id="rId7"/>
    <p:sldId id="286" r:id="rId8"/>
    <p:sldId id="314" r:id="rId9"/>
    <p:sldId id="289" r:id="rId10"/>
    <p:sldId id="290" r:id="rId11"/>
    <p:sldId id="291" r:id="rId12"/>
    <p:sldId id="293" r:id="rId13"/>
    <p:sldId id="315" r:id="rId14"/>
    <p:sldId id="295" r:id="rId15"/>
    <p:sldId id="297" r:id="rId16"/>
    <p:sldId id="298" r:id="rId17"/>
    <p:sldId id="299" r:id="rId18"/>
    <p:sldId id="259" r:id="rId19"/>
    <p:sldId id="26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71" autoAdjust="0"/>
    <p:restoredTop sz="94660"/>
  </p:normalViewPr>
  <p:slideViewPr>
    <p:cSldViewPr>
      <p:cViewPr varScale="1">
        <p:scale>
          <a:sx n="105" d="100"/>
          <a:sy n="105" d="100"/>
        </p:scale>
        <p:origin x="181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media/>
</file>

<file path=ppt/media/image1.png>
</file>

<file path=ppt/media/image2.png>
</file>

<file path=ppt/media/image3.png>
</file>

<file path=ppt/media/image4.png>
</file>

<file path=ppt/media/image5.wmf>
</file>

<file path=ppt/media/image6.png>
</file>

<file path=ppt/media/image7.wmf>
</file>

<file path=ppt/media/image8.wmf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0.m4a"/><Relationship Id="rId3" Type="http://schemas.openxmlformats.org/officeDocument/2006/relationships/audio" Target="../media/media10.m4a"/><Relationship Id="rId2" Type="http://schemas.openxmlformats.org/officeDocument/2006/relationships/image" Target="../media/image5.wmf"/><Relationship Id="rId1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2.m4a"/><Relationship Id="rId2" Type="http://schemas.openxmlformats.org/officeDocument/2006/relationships/audio" Target="../media/media12.m4a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2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4.m4a"/><Relationship Id="rId3" Type="http://schemas.openxmlformats.org/officeDocument/2006/relationships/audio" Target="../media/media14.m4a"/><Relationship Id="rId2" Type="http://schemas.openxmlformats.org/officeDocument/2006/relationships/image" Target="../media/image7.wmf"/><Relationship Id="rId1" Type="http://schemas.openxmlformats.org/officeDocument/2006/relationships/oleObject" Target="../embeddings/oleObject2.bin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3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5.m4a"/><Relationship Id="rId3" Type="http://schemas.openxmlformats.org/officeDocument/2006/relationships/audio" Target="../media/media15.m4a"/><Relationship Id="rId2" Type="http://schemas.openxmlformats.org/officeDocument/2006/relationships/image" Target="../media/image8.wmf"/><Relationship Id="rId1" Type="http://schemas.openxmlformats.org/officeDocument/2006/relationships/oleObject" Target="../embeddings/oleObject3.bin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7.m4a"/><Relationship Id="rId2" Type="http://schemas.openxmlformats.org/officeDocument/2006/relationships/audio" Target="../media/media17.m4a"/><Relationship Id="rId1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7.m4a"/><Relationship Id="rId2" Type="http://schemas.openxmlformats.org/officeDocument/2006/relationships/audio" Target="../media/media7.m4a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8.m4a"/><Relationship Id="rId2" Type="http://schemas.openxmlformats.org/officeDocument/2006/relationships/audio" Target="../media/media8.m4a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9.m4a"/><Relationship Id="rId2" Type="http://schemas.openxmlformats.org/officeDocument/2006/relationships/audio" Target="../media/media9.m4a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Structures and Algorithms:</a:t>
            </a:r>
            <a:br>
              <a:rPr lang="en-US" dirty="0"/>
            </a:br>
            <a:r>
              <a:rPr lang="en-US" dirty="0"/>
              <a:t>Maximum Flow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Notes, Chapter 26, CLRS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37"/>
    </mc:Choice>
    <mc:Fallback>
      <p:transition spd="slow" advTm="35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337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Residual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486400"/>
          </a:xfrm>
        </p:spPr>
        <p:txBody>
          <a:bodyPr>
            <a:noAutofit/>
          </a:bodyPr>
          <a:lstStyle/>
          <a:p>
            <a:r>
              <a:rPr lang="en-US" dirty="0"/>
              <a:t>The </a:t>
            </a:r>
            <a:r>
              <a:rPr lang="en-US" i="1" dirty="0"/>
              <a:t>residual network</a:t>
            </a:r>
            <a:r>
              <a:rPr lang="en-US" dirty="0"/>
              <a:t> G</a:t>
            </a:r>
            <a:r>
              <a:rPr lang="en-US" baseline="-25000" dirty="0"/>
              <a:t>f</a:t>
            </a:r>
            <a:r>
              <a:rPr lang="en-US" dirty="0"/>
              <a:t> in a graph G is the network of unused capacity.</a:t>
            </a:r>
            <a:endParaRPr lang="en-US" dirty="0"/>
          </a:p>
          <a:p>
            <a:pPr lvl="1"/>
            <a:r>
              <a:rPr lang="en-US" dirty="0"/>
              <a:t>Note that the residual network can have flows in both directions.</a:t>
            </a:r>
            <a:endParaRPr lang="en-US" dirty="0"/>
          </a:p>
          <a:p>
            <a:pPr lvl="2"/>
            <a:r>
              <a:rPr lang="en-US" dirty="0"/>
              <a:t>Unlike the standard network.</a:t>
            </a:r>
            <a:endParaRPr lang="en-US" dirty="0"/>
          </a:p>
          <a:p>
            <a:pPr lvl="1"/>
            <a:r>
              <a:rPr lang="en-US" dirty="0"/>
              <a:t>Residual capacity from u </a:t>
            </a:r>
            <a:r>
              <a:rPr lang="en-US" dirty="0">
                <a:sym typeface="Wingdings" panose="05000000000000000000" pitchFamily="2" charset="2"/>
              </a:rPr>
              <a:t> v is:</a:t>
            </a: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Remember, you can’t have bi-directional flows.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371600" y="3543702"/>
          <a:ext cx="6074225" cy="17902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3" name="Equation" r:id="rId1" imgW="57912000" imgH="17068800" progId="Equation.3">
                  <p:embed/>
                </p:oleObj>
              </mc:Choice>
              <mc:Fallback>
                <p:oleObj name="Equation" r:id="rId1" imgW="57912000" imgH="17068800" progId="Equation.3">
                  <p:embed/>
                  <p:pic>
                    <p:nvPicPr>
                      <p:cNvPr id="0" name="Picture 516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371600" y="3543702"/>
                        <a:ext cx="6074225" cy="17902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141"/>
    </mc:Choice>
    <mc:Fallback>
      <p:transition spd="slow" advTm="1661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337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Augmenting Path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486400"/>
          </a:xfrm>
        </p:spPr>
        <p:txBody>
          <a:bodyPr>
            <a:noAutofit/>
          </a:bodyPr>
          <a:lstStyle/>
          <a:p>
            <a:r>
              <a:rPr lang="en-US" dirty="0"/>
              <a:t>A flow that adds to the total flow in the network by making use of unused capacity from </a:t>
            </a:r>
            <a:r>
              <a:rPr lang="en-US" i="1" dirty="0"/>
              <a:t>s</a:t>
            </a:r>
            <a:r>
              <a:rPr lang="en-US" dirty="0"/>
              <a:t> to </a:t>
            </a:r>
            <a:r>
              <a:rPr lang="en-US" i="1" dirty="0"/>
              <a:t>t</a:t>
            </a:r>
            <a:r>
              <a:rPr lang="en-US" dirty="0"/>
              <a:t> is an </a:t>
            </a:r>
            <a:r>
              <a:rPr lang="en-US" i="1" dirty="0"/>
              <a:t>augmenting path</a:t>
            </a:r>
            <a:r>
              <a:rPr lang="en-US" dirty="0"/>
              <a:t>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794"/>
    </mc:Choice>
    <mc:Fallback>
      <p:transition spd="slow" advTm="21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5316"/>
            <a:ext cx="3962400" cy="990600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Example:  Residual Network with Augmenting Path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0" y="-5316"/>
            <a:ext cx="3886200" cy="168171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lphaLcPeriod"/>
            </a:pPr>
            <a:r>
              <a:rPr lang="en-US" sz="1800" dirty="0"/>
              <a:t>Flow network</a:t>
            </a:r>
            <a:endParaRPr lang="en-US" sz="1800" dirty="0"/>
          </a:p>
          <a:p>
            <a:pPr marL="514350" indent="-514350">
              <a:buFont typeface="+mj-lt"/>
              <a:buAutoNum type="alphaLcPeriod"/>
            </a:pPr>
            <a:r>
              <a:rPr lang="en-US" sz="1800" dirty="0"/>
              <a:t>Residual network of (a)</a:t>
            </a:r>
            <a:endParaRPr lang="en-US" sz="1800" dirty="0"/>
          </a:p>
          <a:p>
            <a:pPr marL="914400" lvl="1" indent="-514350"/>
            <a:r>
              <a:rPr lang="en-US" sz="1400" i="1" dirty="0"/>
              <a:t>With augmenting path of value 4</a:t>
            </a:r>
            <a:endParaRPr lang="en-US" sz="1400" i="1" dirty="0"/>
          </a:p>
          <a:p>
            <a:pPr marL="514350" indent="-514350">
              <a:buFont typeface="+mj-lt"/>
              <a:buAutoNum type="alphaLcPeriod"/>
            </a:pPr>
            <a:r>
              <a:rPr lang="en-US" sz="1800" dirty="0"/>
              <a:t> New flow network</a:t>
            </a:r>
            <a:endParaRPr lang="en-US" sz="1800" dirty="0"/>
          </a:p>
          <a:p>
            <a:pPr marL="514350" indent="-514350">
              <a:buFont typeface="+mj-lt"/>
              <a:buAutoNum type="alphaLcPeriod"/>
            </a:pPr>
            <a:r>
              <a:rPr lang="en-US" sz="1800" dirty="0"/>
              <a:t>Residual network of (c)</a:t>
            </a:r>
            <a:endParaRPr lang="en-US" sz="18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888" y="1904999"/>
            <a:ext cx="9212888" cy="4838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Ink 4"/>
          <p:cNvSpPr/>
          <p:nvPr/>
        </p:nvSpPr>
        <p:spPr bwMode="auto">
          <a:xfrm>
            <a:off x="5996520" y="2318760"/>
            <a:ext cx="2675880" cy="103140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944"/>
    </mc:Choice>
    <mc:Fallback>
      <p:transition spd="slow" advTm="318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Ford-Fulkerson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a </a:t>
            </a:r>
            <a:r>
              <a:rPr lang="en-US" i="1" dirty="0"/>
              <a:t>method</a:t>
            </a:r>
            <a:r>
              <a:rPr lang="en-US" dirty="0"/>
              <a:t> because it needs more detail to become an </a:t>
            </a:r>
            <a:r>
              <a:rPr lang="en-US" i="1" dirty="0"/>
              <a:t>algorithm</a:t>
            </a:r>
            <a:r>
              <a:rPr lang="en-US" dirty="0"/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initialize f = 0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Compute residual network G</a:t>
            </a:r>
            <a:r>
              <a:rPr lang="en-US" sz="2000" b="1" baseline="-250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while (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 augmenting path </a:t>
            </a:r>
            <a:r>
              <a:rPr lang="en-US" sz="2000" b="1" i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p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in residual network G</a:t>
            </a:r>
            <a:r>
              <a:rPr lang="en-US" sz="2000" b="1" baseline="-25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f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	augment flow f along p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recompute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G</a:t>
            </a:r>
            <a:r>
              <a:rPr lang="en-US" sz="2000" b="1" baseline="-25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f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return f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r>
              <a:rPr lang="en-US" dirty="0"/>
              <a:t>The trick is to find the augmenting paths systematically.</a:t>
            </a:r>
            <a:endParaRPr lang="en-US" dirty="0"/>
          </a:p>
          <a:p>
            <a:pPr marL="0" indent="0">
              <a:buNone/>
            </a:pP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20"/>
    </mc:Choice>
    <mc:Fallback>
      <p:transition spd="slow" advTm="56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 flow across a cut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i="1" dirty="0"/>
              <a:t>cut</a:t>
            </a:r>
            <a:r>
              <a:rPr lang="en-US" dirty="0"/>
              <a:t> of a flow network in graph G = (V,E) is a partition of V into sets S and T=V-S with </a:t>
            </a:r>
            <a:r>
              <a:rPr lang="en-US" dirty="0" err="1"/>
              <a:t>s</a:t>
            </a:r>
            <a:r>
              <a:rPr lang="en-US" dirty="0" err="1">
                <a:sym typeface="Symbol" panose="05050102010706020507"/>
              </a:rPr>
              <a:t>S</a:t>
            </a:r>
            <a:r>
              <a:rPr lang="en-US" dirty="0">
                <a:sym typeface="Symbol" panose="05050102010706020507"/>
              </a:rPr>
              <a:t> and </a:t>
            </a:r>
            <a:r>
              <a:rPr lang="en-US" dirty="0" err="1">
                <a:sym typeface="Symbol" panose="05050102010706020507"/>
              </a:rPr>
              <a:t>tT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The </a:t>
            </a:r>
            <a:r>
              <a:rPr lang="en-US" i="1" dirty="0">
                <a:sym typeface="Symbol" panose="05050102010706020507"/>
              </a:rPr>
              <a:t>net flow</a:t>
            </a:r>
            <a:r>
              <a:rPr lang="en-US" dirty="0">
                <a:sym typeface="Symbol" panose="05050102010706020507"/>
              </a:rPr>
              <a:t> across the cut is given by</a:t>
            </a:r>
            <a:endParaRPr lang="en-US" dirty="0">
              <a:sym typeface="Symbol" panose="05050102010706020507"/>
            </a:endParaRPr>
          </a:p>
          <a:p>
            <a:pPr marL="0" indent="0">
              <a:buNone/>
            </a:pPr>
            <a:endParaRPr lang="en-US" dirty="0">
              <a:sym typeface="Symbol" panose="05050102010706020507"/>
            </a:endParaRP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1527175" y="3206750"/>
          <a:ext cx="5913438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9" name="Equation" r:id="rId1" imgW="56388000" imgH="8229600" progId="Equation.3">
                  <p:embed/>
                </p:oleObj>
              </mc:Choice>
              <mc:Fallback>
                <p:oleObj name="Equation" r:id="rId1" imgW="56388000" imgH="82296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7175" y="3206750"/>
                        <a:ext cx="5913438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73"/>
    </mc:Choice>
    <mc:Fallback>
      <p:transition spd="slow" advTm="40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Capacity of a cut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The </a:t>
            </a:r>
            <a:r>
              <a:rPr lang="en-US" i="1" dirty="0">
                <a:sym typeface="Symbol" panose="05050102010706020507"/>
              </a:rPr>
              <a:t>capacity</a:t>
            </a:r>
            <a:r>
              <a:rPr lang="en-US" dirty="0">
                <a:sym typeface="Symbol" panose="05050102010706020507"/>
              </a:rPr>
              <a:t> of the cut is given by</a:t>
            </a:r>
            <a:endParaRPr lang="en-US" dirty="0">
              <a:sym typeface="Symbol" panose="05050102010706020507"/>
            </a:endParaRPr>
          </a:p>
          <a:p>
            <a:endParaRPr lang="en-US" dirty="0">
              <a:sym typeface="Symbol" panose="05050102010706020507"/>
            </a:endParaRPr>
          </a:p>
          <a:p>
            <a:endParaRPr lang="en-US" dirty="0">
              <a:sym typeface="Symbol" panose="05050102010706020507"/>
            </a:endParaRPr>
          </a:p>
          <a:p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Note that the capacity of the cut only counts the edges going from S to T.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The minimum cut is the cut whose </a:t>
            </a:r>
            <a:r>
              <a:rPr lang="en-US" u="sng" dirty="0">
                <a:sym typeface="Symbol" panose="05050102010706020507"/>
              </a:rPr>
              <a:t>capacity</a:t>
            </a:r>
            <a:r>
              <a:rPr lang="en-US" dirty="0">
                <a:sym typeface="Symbol" panose="05050102010706020507"/>
              </a:rPr>
              <a:t> is minimum over all cuts of the network. 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2770188" y="2362200"/>
          <a:ext cx="3421062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1" name="Equation" r:id="rId1" imgW="32613600" imgH="8229600" progId="Equation.3">
                  <p:embed/>
                </p:oleObj>
              </mc:Choice>
              <mc:Fallback>
                <p:oleObj name="Equation" r:id="rId1" imgW="32613600" imgH="8229600" progId="Equation.3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0188" y="2362200"/>
                        <a:ext cx="3421062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64"/>
    </mc:Choice>
    <mc:Fallback>
      <p:transition spd="slow" advTm="35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8166" y="3111129"/>
            <a:ext cx="6507668" cy="36729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609600"/>
          </a:xfrm>
        </p:spPr>
        <p:txBody>
          <a:bodyPr>
            <a:normAutofit/>
          </a:bodyPr>
          <a:lstStyle/>
          <a:p>
            <a:r>
              <a:rPr lang="en-US" sz="3200" dirty="0"/>
              <a:t>Max-Flow, Min-Cut Theorem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1"/>
            <a:ext cx="8229600" cy="2766238"/>
          </a:xfrm>
        </p:spPr>
        <p:txBody>
          <a:bodyPr>
            <a:normAutofit/>
          </a:bodyPr>
          <a:lstStyle/>
          <a:p>
            <a:r>
              <a:rPr lang="en-US" sz="2400" dirty="0"/>
              <a:t>If f is a flow in a flow network G=(V,E) with source s and sink t, then the following are equivalent conditions: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f is the maximum flow in G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The residual network G</a:t>
            </a:r>
            <a:r>
              <a:rPr lang="en-US" sz="2400" baseline="-25000" dirty="0"/>
              <a:t>f</a:t>
            </a:r>
            <a:r>
              <a:rPr lang="en-US" sz="2400" dirty="0"/>
              <a:t> contains no augmenting paths.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|f| = c(S,T) for some cut (S,T) in G</a:t>
            </a:r>
            <a:endParaRPr lang="en-US" sz="2400" dirty="0"/>
          </a:p>
          <a:p>
            <a:r>
              <a:rPr lang="en-US" sz="2400" dirty="0"/>
              <a:t>In other words, the max flow = min cut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209800" y="4248415"/>
            <a:ext cx="5105400" cy="1642269"/>
          </a:xfrm>
          <a:prstGeom prst="line">
            <a:avLst/>
          </a:prstGeom>
          <a:ln w="25400" cmpd="sng"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2743200" y="3375839"/>
            <a:ext cx="2647950" cy="310116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038600" y="3509454"/>
            <a:ext cx="2705100" cy="2967546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67"/>
    </mc:Choice>
    <mc:Fallback>
      <p:transition spd="slow" advTm="44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799" y="1529758"/>
            <a:ext cx="4067175" cy="2295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Max-Flow, Min-cut Theorem: hand-waving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8200"/>
            <a:ext cx="8229600" cy="5287963"/>
          </a:xfrm>
        </p:spPr>
        <p:txBody>
          <a:bodyPr>
            <a:normAutofit/>
          </a:bodyPr>
          <a:lstStyle/>
          <a:p>
            <a:r>
              <a:rPr lang="en-US" sz="2400" dirty="0"/>
              <a:t>Clearly the max flow can’t be </a:t>
            </a:r>
            <a:r>
              <a:rPr lang="en-US" sz="2400" u="sng" dirty="0"/>
              <a:t>greater</a:t>
            </a:r>
            <a:r>
              <a:rPr lang="en-US" sz="2400" dirty="0"/>
              <a:t> than the min cut (you can’t put any more flow across).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Suppose that the max flow is </a:t>
            </a:r>
            <a:r>
              <a:rPr lang="en-US" sz="2400" u="sng" dirty="0"/>
              <a:t>less</a:t>
            </a:r>
            <a:r>
              <a:rPr lang="en-US" sz="2400" dirty="0"/>
              <a:t> than the min cut.  This is the </a:t>
            </a:r>
            <a:r>
              <a:rPr lang="en-US" sz="2400" u="sng" dirty="0"/>
              <a:t>min</a:t>
            </a:r>
            <a:r>
              <a:rPr lang="en-US" sz="2400" dirty="0"/>
              <a:t> cut, so if you increase the flow across this cut, you can increase the flow equally or more across every other cut. </a:t>
            </a:r>
            <a:endParaRPr lang="en-US" sz="2400" dirty="0"/>
          </a:p>
          <a:p>
            <a:pPr lvl="1"/>
            <a:r>
              <a:rPr lang="en-US" sz="2000" dirty="0"/>
              <a:t>For simplicity, we assume the min cut is unique.</a:t>
            </a:r>
            <a:endParaRPr lang="en-US" sz="2000" dirty="0"/>
          </a:p>
          <a:p>
            <a:r>
              <a:rPr lang="en-US" sz="2400" dirty="0"/>
              <a:t>Increase the flow to the value of the min cut, and you’ve successfully increased the flow from </a:t>
            </a:r>
            <a:r>
              <a:rPr lang="en-US" sz="2400" i="1" dirty="0"/>
              <a:t>s</a:t>
            </a:r>
            <a:r>
              <a:rPr lang="en-US" sz="2400" dirty="0"/>
              <a:t> to </a:t>
            </a:r>
            <a:r>
              <a:rPr lang="en-US" sz="2400" i="1" dirty="0"/>
              <a:t>t</a:t>
            </a:r>
            <a:r>
              <a:rPr lang="en-US" sz="2400" dirty="0"/>
              <a:t>.</a:t>
            </a:r>
            <a:endParaRPr lang="en-US" sz="2400" dirty="0"/>
          </a:p>
          <a:p>
            <a:pPr lvl="1"/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5356261" y="1839320"/>
            <a:ext cx="3048000" cy="1676400"/>
          </a:xfrm>
          <a:prstGeom prst="line">
            <a:avLst/>
          </a:prstGeom>
          <a:ln w="25400" cmpd="sng">
            <a:solidFill>
              <a:srgbClr val="008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5327908" y="1572620"/>
            <a:ext cx="1676400" cy="22098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6400800" y="2040011"/>
            <a:ext cx="1600200" cy="1676400"/>
          </a:xfrm>
          <a:prstGeom prst="line">
            <a:avLst/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760"/>
    </mc:Choice>
    <mc:Fallback>
      <p:transition spd="slow" advTm="66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 to get “stuff” from one or more places (sources) to one or more other places (sinks).  How much stuff can we transport?</a:t>
            </a:r>
            <a:endParaRPr lang="en-US" dirty="0"/>
          </a:p>
          <a:p>
            <a:r>
              <a:rPr lang="en-US" dirty="0"/>
              <a:t>Obvious applications</a:t>
            </a:r>
            <a:endParaRPr lang="en-US" dirty="0"/>
          </a:p>
          <a:p>
            <a:pPr lvl="1"/>
            <a:r>
              <a:rPr lang="en-US" dirty="0"/>
              <a:t>Data packets over networks</a:t>
            </a:r>
            <a:endParaRPr lang="en-US" dirty="0"/>
          </a:p>
          <a:p>
            <a:pPr lvl="1"/>
            <a:r>
              <a:rPr lang="en-US" dirty="0"/>
              <a:t>Logistics</a:t>
            </a:r>
            <a:endParaRPr lang="en-US" dirty="0"/>
          </a:p>
          <a:p>
            <a:r>
              <a:rPr lang="en-US" dirty="0"/>
              <a:t>Less obvious applications</a:t>
            </a:r>
            <a:endParaRPr lang="en-US" dirty="0"/>
          </a:p>
          <a:p>
            <a:pPr lvl="1"/>
            <a:r>
              <a:rPr lang="en-US" dirty="0"/>
              <a:t>Matchings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034"/>
    </mc:Choice>
    <mc:Fallback>
      <p:transition spd="slow" advTm="67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Flow Networks</a:t>
            </a:r>
            <a:endParaRPr lang="en-US" dirty="0"/>
          </a:p>
          <a:p>
            <a:r>
              <a:rPr lang="en-US" dirty="0"/>
              <a:t>Max-flow Min-cut Theorem</a:t>
            </a:r>
            <a:endParaRPr lang="en-US" dirty="0"/>
          </a:p>
          <a:p>
            <a:r>
              <a:rPr lang="en-US" dirty="0"/>
              <a:t>Ford-Fulkerson Method</a:t>
            </a:r>
            <a:endParaRPr lang="en-US" dirty="0"/>
          </a:p>
          <a:p>
            <a:r>
              <a:rPr lang="en-US" dirty="0"/>
              <a:t>Edmonds-Karp Algorithm</a:t>
            </a:r>
            <a:endParaRPr lang="en-US" dirty="0"/>
          </a:p>
          <a:p>
            <a:r>
              <a:rPr lang="en-US" dirty="0"/>
              <a:t>Bipartite Matching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448"/>
    </mc:Choice>
    <mc:Fallback>
      <p:transition spd="slow" advTm="40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Flow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directed graph G = (V,E) is a flow network if each edge (</a:t>
            </a:r>
            <a:r>
              <a:rPr lang="en-US" dirty="0" err="1"/>
              <a:t>u,v</a:t>
            </a:r>
            <a:r>
              <a:rPr lang="en-US" dirty="0"/>
              <a:t>)</a:t>
            </a:r>
            <a:r>
              <a:rPr lang="en-US" dirty="0">
                <a:sym typeface="Symbol" panose="05050102010706020507"/>
              </a:rPr>
              <a:t>E has a non-negative capacity c(</a:t>
            </a:r>
            <a:r>
              <a:rPr lang="en-US" dirty="0" err="1">
                <a:sym typeface="Symbol" panose="05050102010706020507"/>
              </a:rPr>
              <a:t>u,v</a:t>
            </a:r>
            <a:r>
              <a:rPr lang="en-US" dirty="0">
                <a:sym typeface="Symbol" panose="05050102010706020507"/>
              </a:rPr>
              <a:t>).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Each edge has flow f(</a:t>
            </a:r>
            <a:r>
              <a:rPr lang="en-US" dirty="0" err="1">
                <a:sym typeface="Symbol" panose="05050102010706020507"/>
              </a:rPr>
              <a:t>u,v</a:t>
            </a:r>
            <a:r>
              <a:rPr lang="en-US" dirty="0">
                <a:sym typeface="Symbol" panose="05050102010706020507"/>
              </a:rPr>
              <a:t>)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If there is no edge </a:t>
            </a:r>
            <a:r>
              <a:rPr lang="en-US" dirty="0"/>
              <a:t>(</a:t>
            </a:r>
            <a:r>
              <a:rPr lang="en-US" dirty="0" err="1"/>
              <a:t>u,v</a:t>
            </a:r>
            <a:r>
              <a:rPr lang="en-US" dirty="0"/>
              <a:t>)</a:t>
            </a:r>
            <a:r>
              <a:rPr lang="en-US" dirty="0">
                <a:sym typeface="Symbol" panose="05050102010706020507"/>
              </a:rPr>
              <a:t>E, c(</a:t>
            </a:r>
            <a:r>
              <a:rPr lang="en-US" dirty="0" err="1">
                <a:sym typeface="Symbol" panose="05050102010706020507"/>
              </a:rPr>
              <a:t>u,v</a:t>
            </a:r>
            <a:r>
              <a:rPr lang="en-US" dirty="0">
                <a:sym typeface="Symbol" panose="05050102010706020507"/>
              </a:rPr>
              <a:t>) = 0.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If we have both edges (</a:t>
            </a:r>
            <a:r>
              <a:rPr lang="en-US" dirty="0" err="1">
                <a:sym typeface="Symbol" panose="05050102010706020507"/>
              </a:rPr>
              <a:t>u,v</a:t>
            </a:r>
            <a:r>
              <a:rPr lang="en-US" dirty="0">
                <a:sym typeface="Symbol" panose="05050102010706020507"/>
              </a:rPr>
              <a:t>) and (</a:t>
            </a:r>
            <a:r>
              <a:rPr lang="en-US" dirty="0" err="1">
                <a:sym typeface="Symbol" panose="05050102010706020507"/>
              </a:rPr>
              <a:t>v,u</a:t>
            </a:r>
            <a:r>
              <a:rPr lang="en-US" dirty="0">
                <a:sym typeface="Symbol" panose="05050102010706020507"/>
              </a:rPr>
              <a:t>), at most one can have (positive) flow.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For our purposes, the “stuff” is undifferentiated, so it doesn’t make sense to have flow going in both directions.</a:t>
            </a:r>
            <a:endParaRPr lang="en-US" dirty="0">
              <a:sym typeface="Symbol" panose="05050102010706020507"/>
            </a:endParaRPr>
          </a:p>
          <a:p>
            <a:endParaRPr lang="en-US" b="1" dirty="0">
              <a:sym typeface="Symbol" panose="05050102010706020507"/>
            </a:endParaRP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855"/>
    </mc:Choice>
    <mc:Fallback>
      <p:transition spd="slow" advTm="95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Flow in the entire network goes from a source </a:t>
            </a:r>
            <a:r>
              <a:rPr lang="en-US" i="1" dirty="0"/>
              <a:t>s</a:t>
            </a:r>
            <a:r>
              <a:rPr lang="en-US" dirty="0"/>
              <a:t> to a sink </a:t>
            </a:r>
            <a:r>
              <a:rPr lang="en-US" i="1" dirty="0"/>
              <a:t>t</a:t>
            </a:r>
            <a:r>
              <a:rPr lang="en-US" dirty="0"/>
              <a:t>.</a:t>
            </a:r>
            <a:endParaRPr lang="en-US" dirty="0"/>
          </a:p>
          <a:p>
            <a:pPr lvl="1"/>
            <a:r>
              <a:rPr lang="en-US" dirty="0"/>
              <a:t>This will be relaxed later WLOG (without loss of generality).</a:t>
            </a:r>
            <a:endParaRPr lang="en-US" dirty="0"/>
          </a:p>
          <a:p>
            <a:pPr lvl="1"/>
            <a:r>
              <a:rPr lang="en-US" dirty="0"/>
              <a:t>Flow may go into the source and/or out of the sink.</a:t>
            </a:r>
            <a:endParaRPr lang="en-US" dirty="0"/>
          </a:p>
          <a:p>
            <a:r>
              <a:rPr lang="en-US" dirty="0"/>
              <a:t>Flow conservation: </a:t>
            </a:r>
            <a:r>
              <a:rPr lang="en-US" dirty="0">
                <a:sym typeface="Symbol" panose="05050102010706020507"/>
              </a:rPr>
              <a:t>u</a:t>
            </a:r>
            <a:r>
              <a:rPr lang="el-GR" dirty="0">
                <a:sym typeface="Symbol" panose="05050102010706020507"/>
              </a:rPr>
              <a:t>  </a:t>
            </a:r>
            <a:r>
              <a:rPr lang="en-US" dirty="0">
                <a:sym typeface="Symbol" panose="05050102010706020507"/>
              </a:rPr>
              <a:t>V-{</a:t>
            </a:r>
            <a:r>
              <a:rPr lang="en-US" dirty="0" err="1">
                <a:sym typeface="Symbol" panose="05050102010706020507"/>
              </a:rPr>
              <a:t>s,t</a:t>
            </a:r>
            <a:r>
              <a:rPr lang="en-US" dirty="0">
                <a:sym typeface="Symbol" panose="05050102010706020507"/>
              </a:rPr>
              <a:t>}, </a:t>
            </a:r>
            <a:r>
              <a:rPr lang="el-GR" dirty="0">
                <a:sym typeface="Symbol" panose="05050102010706020507"/>
              </a:rPr>
              <a:t>Σ</a:t>
            </a:r>
            <a:r>
              <a:rPr lang="en-US" baseline="-25000" dirty="0" err="1">
                <a:sym typeface="Symbol" panose="05050102010706020507"/>
              </a:rPr>
              <a:t>vV</a:t>
            </a:r>
            <a:r>
              <a:rPr lang="en-US" baseline="-25000" dirty="0">
                <a:sym typeface="Symbol" panose="05050102010706020507"/>
              </a:rPr>
              <a:t> </a:t>
            </a:r>
            <a:r>
              <a:rPr lang="en-US" dirty="0">
                <a:sym typeface="Symbol" panose="05050102010706020507"/>
              </a:rPr>
              <a:t>f(</a:t>
            </a:r>
            <a:r>
              <a:rPr lang="en-US" dirty="0" err="1">
                <a:sym typeface="Symbol" panose="05050102010706020507"/>
              </a:rPr>
              <a:t>v,u</a:t>
            </a:r>
            <a:r>
              <a:rPr lang="en-US" dirty="0">
                <a:sym typeface="Symbol" panose="05050102010706020507"/>
              </a:rPr>
              <a:t>) = </a:t>
            </a:r>
            <a:r>
              <a:rPr lang="el-GR" dirty="0">
                <a:sym typeface="Symbol" panose="05050102010706020507"/>
              </a:rPr>
              <a:t>Σ</a:t>
            </a:r>
            <a:r>
              <a:rPr lang="en-US" baseline="-25000" dirty="0" err="1">
                <a:sym typeface="Symbol" panose="05050102010706020507"/>
              </a:rPr>
              <a:t>vV</a:t>
            </a:r>
            <a:r>
              <a:rPr lang="en-US" baseline="-25000" dirty="0">
                <a:sym typeface="Symbol" panose="05050102010706020507"/>
              </a:rPr>
              <a:t> </a:t>
            </a:r>
            <a:r>
              <a:rPr lang="en-US" dirty="0">
                <a:sym typeface="Symbol" panose="05050102010706020507"/>
              </a:rPr>
              <a:t>f(</a:t>
            </a:r>
            <a:r>
              <a:rPr lang="en-US" dirty="0" err="1">
                <a:sym typeface="Symbol" panose="05050102010706020507"/>
              </a:rPr>
              <a:t>u,v</a:t>
            </a:r>
            <a:r>
              <a:rPr lang="en-US" dirty="0">
                <a:sym typeface="Symbol" panose="05050102010706020507"/>
              </a:rPr>
              <a:t>)</a:t>
            </a:r>
            <a:endParaRPr lang="en-US" dirty="0">
              <a:sym typeface="Symbol" panose="05050102010706020507"/>
            </a:endParaRPr>
          </a:p>
          <a:p>
            <a:pPr lvl="1"/>
            <a:r>
              <a:rPr lang="en-US" dirty="0">
                <a:sym typeface="Symbol" panose="05050102010706020507"/>
              </a:rPr>
              <a:t>Flow into u = flow out of u.</a:t>
            </a:r>
            <a:endParaRPr lang="en-US" dirty="0">
              <a:sym typeface="Symbol" panose="05050102010706020507"/>
            </a:endParaRPr>
          </a:p>
          <a:p>
            <a:r>
              <a:rPr lang="en-US" dirty="0">
                <a:sym typeface="Symbol" panose="05050102010706020507"/>
              </a:rPr>
              <a:t>Edge Flow vs. Capacity:  </a:t>
            </a:r>
            <a:r>
              <a:rPr lang="en-US" dirty="0" err="1">
                <a:sym typeface="Symbol" panose="05050102010706020507"/>
              </a:rPr>
              <a:t>u,v</a:t>
            </a:r>
            <a:r>
              <a:rPr lang="en-US" dirty="0">
                <a:sym typeface="Symbol" panose="05050102010706020507"/>
              </a:rPr>
              <a:t> </a:t>
            </a:r>
            <a:r>
              <a:rPr lang="el-GR" dirty="0">
                <a:sym typeface="Symbol" panose="05050102010706020507"/>
              </a:rPr>
              <a:t> </a:t>
            </a:r>
            <a:r>
              <a:rPr lang="en-US" dirty="0">
                <a:sym typeface="Symbol" panose="05050102010706020507"/>
              </a:rPr>
              <a:t>V, 0  f(</a:t>
            </a:r>
            <a:r>
              <a:rPr lang="en-US" dirty="0" err="1">
                <a:sym typeface="Symbol" panose="05050102010706020507"/>
              </a:rPr>
              <a:t>u,v</a:t>
            </a:r>
            <a:r>
              <a:rPr lang="en-US" dirty="0">
                <a:sym typeface="Symbol" panose="05050102010706020507"/>
              </a:rPr>
              <a:t>)  c(</a:t>
            </a:r>
            <a:r>
              <a:rPr lang="en-US" dirty="0" err="1">
                <a:sym typeface="Symbol" panose="05050102010706020507"/>
              </a:rPr>
              <a:t>u,v</a:t>
            </a:r>
            <a:r>
              <a:rPr lang="en-US" dirty="0">
                <a:sym typeface="Symbol" panose="05050102010706020507"/>
              </a:rPr>
              <a:t>)</a:t>
            </a:r>
            <a:endParaRPr lang="en-US" dirty="0">
              <a:sym typeface="Symbol" panose="05050102010706020507"/>
            </a:endParaRP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640"/>
    </mc:Choice>
    <mc:Fallback>
      <p:transition spd="slow" advTm="118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 Properties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ym typeface="Symbol" panose="05050102010706020507"/>
              </a:rPr>
              <a:t>Total flow in network |f| = </a:t>
            </a:r>
            <a:r>
              <a:rPr lang="el-GR" dirty="0">
                <a:sym typeface="Symbol" panose="05050102010706020507"/>
              </a:rPr>
              <a:t>Σ</a:t>
            </a:r>
            <a:r>
              <a:rPr lang="en-US" baseline="-25000" dirty="0" err="1">
                <a:sym typeface="Symbol" panose="05050102010706020507"/>
              </a:rPr>
              <a:t>vV</a:t>
            </a:r>
            <a:r>
              <a:rPr lang="en-US" baseline="-25000" dirty="0">
                <a:sym typeface="Symbol" panose="05050102010706020507"/>
              </a:rPr>
              <a:t> </a:t>
            </a:r>
            <a:r>
              <a:rPr lang="en-US" dirty="0">
                <a:sym typeface="Symbol" panose="05050102010706020507"/>
              </a:rPr>
              <a:t>f(</a:t>
            </a:r>
            <a:r>
              <a:rPr lang="en-US" dirty="0" err="1">
                <a:sym typeface="Symbol" panose="05050102010706020507"/>
              </a:rPr>
              <a:t>s,v</a:t>
            </a:r>
            <a:r>
              <a:rPr lang="en-US" dirty="0">
                <a:sym typeface="Symbol" panose="05050102010706020507"/>
              </a:rPr>
              <a:t>) - </a:t>
            </a:r>
            <a:r>
              <a:rPr lang="el-GR" dirty="0">
                <a:sym typeface="Symbol" panose="05050102010706020507"/>
              </a:rPr>
              <a:t>Σ</a:t>
            </a:r>
            <a:r>
              <a:rPr lang="en-US" baseline="-25000" dirty="0" err="1">
                <a:sym typeface="Symbol" panose="05050102010706020507"/>
              </a:rPr>
              <a:t>vV</a:t>
            </a:r>
            <a:r>
              <a:rPr lang="en-US" baseline="-25000" dirty="0">
                <a:sym typeface="Symbol" panose="05050102010706020507"/>
              </a:rPr>
              <a:t> </a:t>
            </a:r>
            <a:r>
              <a:rPr lang="en-US" dirty="0">
                <a:sym typeface="Symbol" panose="05050102010706020507"/>
              </a:rPr>
              <a:t>f(</a:t>
            </a:r>
            <a:r>
              <a:rPr lang="en-US" dirty="0" err="1">
                <a:sym typeface="Symbol" panose="05050102010706020507"/>
              </a:rPr>
              <a:t>v,s</a:t>
            </a:r>
            <a:r>
              <a:rPr lang="en-US" dirty="0">
                <a:sym typeface="Symbol" panose="05050102010706020507"/>
              </a:rPr>
              <a:t>)</a:t>
            </a:r>
            <a:endParaRPr lang="en-US" dirty="0">
              <a:sym typeface="Symbol" panose="05050102010706020507"/>
            </a:endParaRPr>
          </a:p>
          <a:p>
            <a:r>
              <a:rPr lang="en-US" b="1" dirty="0">
                <a:sym typeface="Symbol" panose="05050102010706020507"/>
              </a:rPr>
              <a:t>Maximum Flow Problem:</a:t>
            </a:r>
            <a:r>
              <a:rPr lang="en-US" dirty="0">
                <a:sym typeface="Symbol" panose="05050102010706020507"/>
              </a:rPr>
              <a:t>  Find the maximum flow from source to sink in the network.</a:t>
            </a:r>
            <a:endParaRPr lang="en-US" b="1" dirty="0">
              <a:sym typeface="Symbol" panose="05050102010706020507"/>
            </a:endParaRP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298"/>
    </mc:Choice>
    <mc:Fallback>
      <p:transition spd="slow" advTm="41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Capacity on the left, flow/capacity on the right</a:t>
            </a:r>
            <a:endParaRPr lang="en-US" dirty="0"/>
          </a:p>
          <a:p>
            <a:r>
              <a:rPr lang="en-US" dirty="0"/>
              <a:t>“10” on right means “0/10”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984" y="2133600"/>
            <a:ext cx="8833148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Ink 5"/>
          <p:cNvSpPr/>
          <p:nvPr/>
        </p:nvSpPr>
        <p:spPr bwMode="auto">
          <a:xfrm>
            <a:off x="1168200" y="3287520"/>
            <a:ext cx="5065920" cy="172620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962"/>
    </mc:Choice>
    <mc:Fallback>
      <p:transition spd="slow" advTm="75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Anti-parallel Edges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algorithms assume that there are no bi-directional links between the same pair of nodes.</a:t>
            </a:r>
            <a:endParaRPr lang="en-US" dirty="0"/>
          </a:p>
          <a:p>
            <a:r>
              <a:rPr lang="en-US" dirty="0"/>
              <a:t>Deal with an anti-parallel edge by creating a new pseudo-node</a:t>
            </a:r>
            <a:endParaRPr lang="en-US" dirty="0"/>
          </a:p>
          <a:p>
            <a:pPr lvl="1"/>
            <a:r>
              <a:rPr lang="en-US" dirty="0"/>
              <a:t>And move one edge to go through that pseudo-node.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52" y="3488489"/>
            <a:ext cx="7993548" cy="21503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Ink 3"/>
          <p:cNvSpPr/>
          <p:nvPr/>
        </p:nvSpPr>
        <p:spPr bwMode="auto">
          <a:xfrm>
            <a:off x="1677240" y="4005000"/>
            <a:ext cx="4291920" cy="6904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957"/>
    </mc:Choice>
    <mc:Fallback>
      <p:transition spd="slow" advTm="66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15962"/>
          </a:xfrm>
        </p:spPr>
        <p:txBody>
          <a:bodyPr/>
          <a:lstStyle/>
          <a:p>
            <a:r>
              <a:rPr lang="en-US" dirty="0"/>
              <a:t>Multiple Sources and/or Sinks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/>
          <a:lstStyle/>
          <a:p>
            <a:r>
              <a:rPr lang="en-US" dirty="0"/>
              <a:t>Deal with Multiple Sources and/or Sinks by creating a “</a:t>
            </a:r>
            <a:r>
              <a:rPr lang="en-US" dirty="0" err="1"/>
              <a:t>supersource</a:t>
            </a:r>
            <a:r>
              <a:rPr lang="en-US" dirty="0"/>
              <a:t>” and/or “</a:t>
            </a:r>
            <a:r>
              <a:rPr lang="en-US" dirty="0" err="1"/>
              <a:t>supersink</a:t>
            </a:r>
            <a:r>
              <a:rPr lang="en-US" dirty="0"/>
              <a:t>”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22" y="1600200"/>
            <a:ext cx="8365330" cy="52488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65"/>
    </mc:Choice>
    <mc:Fallback>
      <p:transition spd="slow" advTm="80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3613</Words>
  <Application>WPS Presentation</Application>
  <PresentationFormat>On-screen Show (4:3)</PresentationFormat>
  <Paragraphs>142</Paragraphs>
  <Slides>17</Slides>
  <Notes>0</Notes>
  <HiddenSlides>0</HiddenSlides>
  <MMClips>34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17</vt:i4>
      </vt:variant>
    </vt:vector>
  </HeadingPairs>
  <TitlesOfParts>
    <vt:vector size="30" baseType="lpstr">
      <vt:lpstr>Arial</vt:lpstr>
      <vt:lpstr>SimSun</vt:lpstr>
      <vt:lpstr>Wingdings</vt:lpstr>
      <vt:lpstr>Symbol</vt:lpstr>
      <vt:lpstr>Calibri</vt:lpstr>
      <vt:lpstr>Microsoft YaHei</vt:lpstr>
      <vt:lpstr>Arial Unicode MS</vt:lpstr>
      <vt:lpstr>Courier New</vt:lpstr>
      <vt:lpstr>Office Theme</vt:lpstr>
      <vt:lpstr>Custom Design</vt:lpstr>
      <vt:lpstr>Equation.3</vt:lpstr>
      <vt:lpstr>Equation.3</vt:lpstr>
      <vt:lpstr>Equation.3</vt:lpstr>
      <vt:lpstr>Data Structures and Algorithms: Maximum Flow</vt:lpstr>
      <vt:lpstr>Problem</vt:lpstr>
      <vt:lpstr>Overview</vt:lpstr>
      <vt:lpstr>Flow Networks</vt:lpstr>
      <vt:lpstr>Flow Properties</vt:lpstr>
      <vt:lpstr>Flow Properties</vt:lpstr>
      <vt:lpstr>Notation</vt:lpstr>
      <vt:lpstr>Anti-parallel Edges</vt:lpstr>
      <vt:lpstr>Multiple Sources and/or Sinks</vt:lpstr>
      <vt:lpstr>Residual Network</vt:lpstr>
      <vt:lpstr>Augmenting Path</vt:lpstr>
      <vt:lpstr>Example:  Residual Network with Augmenting Path</vt:lpstr>
      <vt:lpstr>Ford-Fulkerson Method</vt:lpstr>
      <vt:lpstr>Net flow across a cut</vt:lpstr>
      <vt:lpstr>Capacity of a cut</vt:lpstr>
      <vt:lpstr>Max-Flow, Min-Cut Theorem</vt:lpstr>
      <vt:lpstr>Max-Flow, Min-cut Theorem: hand-waving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110</cp:revision>
  <dcterms:created xsi:type="dcterms:W3CDTF">2015-02-02T20:26:00Z</dcterms:created>
  <dcterms:modified xsi:type="dcterms:W3CDTF">2021-05-07T03:32:08Z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